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6" r:id="rId2"/>
    <p:sldId id="267" r:id="rId3"/>
    <p:sldId id="256" r:id="rId4"/>
    <p:sldId id="258" r:id="rId5"/>
    <p:sldId id="265" r:id="rId6"/>
    <p:sldId id="257" r:id="rId7"/>
    <p:sldId id="259" r:id="rId8"/>
    <p:sldId id="263" r:id="rId9"/>
    <p:sldId id="264" r:id="rId10"/>
    <p:sldId id="260" r:id="rId11"/>
  </p:sldIdLst>
  <p:sldSz cx="9144000" cy="6858000" type="screen4x3"/>
  <p:notesSz cx="6867525" cy="9691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690" autoAdjust="0"/>
  </p:normalViewPr>
  <p:slideViewPr>
    <p:cSldViewPr>
      <p:cViewPr>
        <p:scale>
          <a:sx n="84" d="100"/>
          <a:sy n="84" d="100"/>
        </p:scale>
        <p:origin x="-9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28" cy="484584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0008" y="0"/>
            <a:ext cx="2975928" cy="484584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r">
              <a:defRPr sz="1200"/>
            </a:lvl1pPr>
          </a:lstStyle>
          <a:p>
            <a:fld id="{84F125D0-DEE4-476B-9BDB-E6ACE6348895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11238" y="727075"/>
            <a:ext cx="4845050" cy="363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22" tIns="47311" rIns="94622" bIns="4731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6753" y="4603552"/>
            <a:ext cx="5494020" cy="4361260"/>
          </a:xfrm>
          <a:prstGeom prst="rect">
            <a:avLst/>
          </a:prstGeom>
        </p:spPr>
        <p:txBody>
          <a:bodyPr vert="horz" lIns="94622" tIns="47311" rIns="94622" bIns="47311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05422"/>
            <a:ext cx="2975928" cy="484584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0008" y="9205422"/>
            <a:ext cx="2975928" cy="484584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r">
              <a:defRPr sz="1200"/>
            </a:lvl1pPr>
          </a:lstStyle>
          <a:p>
            <a:fld id="{677CA0B2-D179-46A7-8036-D2AFAF9E5A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17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F981-68B6-4DB9-9EE9-BF2AA785E0E9}" type="datetimeFigureOut">
              <a:rPr lang="cs-CZ" smtClean="0"/>
              <a:pPr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05F81-092E-4742-84A2-FA6EEAC146C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search?num=10&amp;hl=cs&amp;site=imghp&amp;tbm=isch&amp;source=hp&amp;biw=1152&amp;bih=657&amp;q=H%C3%A9ra&amp;oq=H%C3%A9ra&amp;gs_l=img.3..0l6j0i24l4.1450.5840.0.6566.8.6.1.1.0.0.258.893.0j5j1.6.0...0.0...1ac.1.-Y5YZYy-87w" TargetMode="External"/><Relationship Id="rId2" Type="http://schemas.openxmlformats.org/officeDocument/2006/relationships/hyperlink" Target="http://cs.wikipedia.org/wiki/H%C3%A9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irik.tk.sweb.cz/archetypy/dalsi/dalsi.htm" TargetMode="External"/><Relationship Id="rId5" Type="http://schemas.openxmlformats.org/officeDocument/2006/relationships/hyperlink" Target="http://www.fysis.cz/M/01GR/08Att/10Ath/10NAM/20so/35kl/ipage00015.htm" TargetMode="External"/><Relationship Id="rId4" Type="http://schemas.openxmlformats.org/officeDocument/2006/relationships/hyperlink" Target="http://antika.avonet.cz/article.php?ID=142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745814"/>
              </p:ext>
            </p:extLst>
          </p:nvPr>
        </p:nvGraphicFramePr>
        <p:xfrm>
          <a:off x="1187624" y="1484784"/>
          <a:ext cx="6264696" cy="52654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93667"/>
                <a:gridCol w="3871029"/>
              </a:tblGrid>
              <a:tr h="1208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Anotace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</a:rPr>
                        <a:t>Žáci se</a:t>
                      </a:r>
                      <a:r>
                        <a:rPr lang="cs-CZ" sz="1300" baseline="0" dirty="0" smtClean="0">
                          <a:effectLst/>
                        </a:rPr>
                        <a:t> v prezentaci seznámí s bohyní Hérou prostřednictvím textu, rodokmenu a fotodokumentace.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250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Autor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Mgr.</a:t>
                      </a:r>
                      <a:r>
                        <a:rPr lang="cs-CZ" sz="13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300" baseline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Jana Kunstová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242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Jazyk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Český</a:t>
                      </a:r>
                      <a:r>
                        <a:rPr lang="cs-CZ" sz="13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jazyk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Očekávaný výstup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Žáci</a:t>
                      </a:r>
                      <a:r>
                        <a:rPr lang="cs-CZ" sz="13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čtou s porozumění m text, orientují se v textu, řeší křížovku, </a:t>
                      </a:r>
                      <a:r>
                        <a:rPr lang="cs-CZ" sz="13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čtyřsměrku</a:t>
                      </a:r>
                      <a:r>
                        <a:rPr lang="cs-CZ" sz="13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, seznámí  se s bohyní Hérou v různých druzích umění .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Klíčová slova</a:t>
                      </a: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Héra, bohyně, Zeus, Olymp, jablko, svátek </a:t>
                      </a:r>
                      <a:r>
                        <a:rPr lang="cs-CZ" sz="13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Daidal</a:t>
                      </a:r>
                      <a:r>
                        <a:rPr lang="cs-CZ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</a:t>
                      </a:r>
                      <a:endParaRPr lang="cs-CZ" sz="13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Druh učebního materiálu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</a:rPr>
                        <a:t>Prezentace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250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Druh interaktivity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</a:rPr>
                        <a:t>Aktivita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250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Cílová skupina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Žák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Stupeň a typ vzdělávání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Základní vzdělávání - první stupeň, první období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Typická věková skupina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smtClean="0">
                          <a:effectLst/>
                        </a:rPr>
                        <a:t>10 - 11 </a:t>
                      </a:r>
                      <a:r>
                        <a:rPr lang="cs-CZ" sz="1300" dirty="0" smtClean="0">
                          <a:effectLst/>
                        </a:rPr>
                        <a:t>let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Celková</a:t>
                      </a:r>
                      <a:r>
                        <a:rPr lang="cs-CZ" sz="13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velikost</a:t>
                      </a:r>
                      <a:endParaRPr lang="cs-CZ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aseline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449 </a:t>
                      </a:r>
                      <a:r>
                        <a:rPr lang="cs-CZ" sz="13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kB – </a:t>
                      </a:r>
                      <a:r>
                        <a:rPr lang="cs-CZ" sz="13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soub</a:t>
                      </a:r>
                      <a:r>
                        <a:rPr lang="cs-CZ" sz="13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 doc</a:t>
                      </a:r>
                      <a:endParaRPr lang="cs-CZ" sz="13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259632" y="548680"/>
            <a:ext cx="6048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Identifikátor materiálu: EU – 3- 51 – Vím, co čtu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80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Bibliografická citace zdrojů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Font typeface="+mj-lt"/>
              <a:buAutoNum type="alphaLcParenR"/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Knižní zdroje:</a:t>
            </a:r>
          </a:p>
          <a:p>
            <a:pPr lvl="1"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     Bořek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Neškudla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, Encyklopedie řeckých bohů a mýtů, Nakladatelství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Libri</a:t>
            </a:r>
            <a:r>
              <a:rPr lang="cs-CZ" sz="1400" smtClean="0">
                <a:latin typeface="Arial" pitchFamily="34" charset="0"/>
                <a:cs typeface="Arial" pitchFamily="34" charset="0"/>
              </a:rPr>
              <a:t>, Praha 2003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 Internet:</a:t>
            </a:r>
          </a:p>
          <a:p>
            <a:pPr lvl="1">
              <a:buNone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2"/>
              </a:rPr>
              <a:t>http://cs.wikipedia.org/wiki/H%C3%A9ra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http://www.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google.cz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search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?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num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=10&amp;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hl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=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cs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&amp;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site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=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imghp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&amp;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tbm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=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isch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&amp;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source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=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hp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&amp;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biw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=1152&amp;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bih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=657&amp;q=H%C3%A9ra&amp;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oq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=H%C3%A9ra&amp;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3"/>
              </a:rPr>
              <a:t>gs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3"/>
              </a:rPr>
              <a:t>_l=img.3..0l6j0i24l4.1450.5840.0.6566.8.6.1.1.0.0.258.893.0j5j1.6.0...0.0...1ac.1.-Y5YZYy-87w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lvl="1"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4"/>
              </a:rPr>
              <a:t>http://antika.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4"/>
              </a:rPr>
              <a:t>avonet.cz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4"/>
              </a:rPr>
              <a:t>/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4"/>
              </a:rPr>
              <a:t>article.php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4"/>
              </a:rPr>
              <a:t>?ID=1424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pPr lvl="1">
              <a:buNone/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187624" y="472514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Arial" pitchFamily="34" charset="0"/>
                <a:cs typeface="Arial" pitchFamily="34" charset="0"/>
                <a:hlinkClick r:id="rId5"/>
              </a:rPr>
              <a:t> http://www.fysis.</a:t>
            </a:r>
            <a:r>
              <a:rPr lang="cs-CZ" sz="1400" dirty="0" err="1" smtClean="0">
                <a:latin typeface="Arial" pitchFamily="34" charset="0"/>
                <a:cs typeface="Arial" pitchFamily="34" charset="0"/>
                <a:hlinkClick r:id="rId5"/>
              </a:rPr>
              <a:t>cz</a:t>
            </a:r>
            <a:r>
              <a:rPr lang="cs-CZ" sz="1400" dirty="0" smtClean="0">
                <a:latin typeface="Arial" pitchFamily="34" charset="0"/>
                <a:cs typeface="Arial" pitchFamily="34" charset="0"/>
                <a:hlinkClick r:id="rId5"/>
              </a:rPr>
              <a:t>/M/01GR/08Att/10Ath/10NAM/20so/35kl/ipage00015.htm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87624" y="5157192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Arial" pitchFamily="34" charset="0"/>
                <a:cs typeface="Arial" pitchFamily="34" charset="0"/>
                <a:hlinkClick r:id="rId6"/>
              </a:rPr>
              <a:t> http://jirik.tk.sweb.cz/archetypy/dalsi/dalsi.htm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228600"/>
            <a:ext cx="612068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75656" y="1588888"/>
            <a:ext cx="6120680" cy="44012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000" b="1" dirty="0">
              <a:solidFill>
                <a:srgbClr val="FFFFFF"/>
              </a:solidFill>
              <a:latin typeface="Lucida Sans Unicode" pitchFamily="34" charset="0"/>
              <a:ea typeface="Times New Roman" pitchFamily="18" charset="0"/>
              <a:cs typeface="Lucida Sans Unicode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Lucida Sans Unicode" pitchFamily="34" charset="0"/>
                <a:ea typeface="Times New Roman" pitchFamily="18" charset="0"/>
                <a:cs typeface="Lucida Sans Unicode" pitchFamily="34" charset="0"/>
              </a:rPr>
              <a:t>T</a:t>
            </a:r>
            <a:r>
              <a:rPr kumimoji="0" lang="cs-CZ" altLang="cs-CZ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Základní</a:t>
            </a: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škola a mateřská škola Potůčky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Název vzdělávacího materiálu: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VY_32_inovace_51_Čj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Autor: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Mgr. Jana Kunstová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Číslo projektu: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CZ.1.07/1.4.00/21.2896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Ročník: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85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0"/>
            <a:ext cx="6044208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Bohyně Héra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t2.gstatic.com/images?q=tbn:ANd9GcRl86gS5RoDftxu0BGHkwdjsVdceDiDrj3JJScwwQ37J6zgBRUvW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628800"/>
            <a:ext cx="3110086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36904" cy="576064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Bohyně Héra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09675"/>
            <a:ext cx="8373616" cy="62373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buNone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Héra je starobylá řecká bohyně</a:t>
            </a:r>
            <a:r>
              <a:rPr lang="cs-CZ" sz="1500" dirty="0">
                <a:latin typeface="Arial" pitchFamily="34" charset="0"/>
                <a:cs typeface="Arial" pitchFamily="34" charset="0"/>
              </a:rPr>
              <a:t>.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 Byla to nejspíš bohyně, jež ochraňovala vladařský palác.</a:t>
            </a:r>
          </a:p>
          <a:p>
            <a:pPr>
              <a:buNone/>
            </a:pPr>
            <a:r>
              <a:rPr lang="cs-CZ" sz="1500" dirty="0" smtClean="0">
                <a:latin typeface="Arial" pitchFamily="34" charset="0"/>
                <a:cs typeface="Arial" pitchFamily="34" charset="0"/>
              </a:rPr>
              <a:t>       Je patronkou manželství a zrození. Její kult byl rozšířen především v Argu, ve Spartě, v Mykénách a v historické době byl rozšířen po celém Řecku. </a:t>
            </a:r>
            <a:br>
              <a:rPr lang="cs-CZ" sz="1500" dirty="0" smtClean="0">
                <a:latin typeface="Arial" pitchFamily="34" charset="0"/>
                <a:cs typeface="Arial" pitchFamily="34" charset="0"/>
              </a:rPr>
            </a:br>
            <a:r>
              <a:rPr lang="cs-CZ" sz="1500" dirty="0" smtClean="0">
                <a:latin typeface="Arial" pitchFamily="34" charset="0"/>
                <a:cs typeface="Arial" pitchFamily="34" charset="0"/>
              </a:rPr>
              <a:t>Héra vládla mlhám, bouřím a bleskům. </a:t>
            </a:r>
          </a:p>
          <a:p>
            <a:pPr>
              <a:buNone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      Služebnicemi bohyně Héry byly Hóry a Iris.</a:t>
            </a:r>
          </a:p>
          <a:p>
            <a:pPr>
              <a:buNone/>
            </a:pPr>
            <a:r>
              <a:rPr lang="cs-CZ" sz="1500" dirty="0" smtClean="0">
                <a:latin typeface="Arial" pitchFamily="34" charset="0"/>
                <a:cs typeface="Arial" pitchFamily="34" charset="0"/>
              </a:rPr>
              <a:t>	Héra byla manželkou Dia. Zeus chránil obec, její právo a muže, kdežto Héra střežila rodinu, sňatek, ženy a manželské děti. Zasedala v božské radě vedle svého chotě na zlatém stolci.  </a:t>
            </a:r>
          </a:p>
          <a:p>
            <a:pPr>
              <a:buNone/>
            </a:pPr>
            <a:r>
              <a:rPr lang="cs-CZ" sz="1500" dirty="0" smtClean="0">
                <a:latin typeface="Arial" pitchFamily="34" charset="0"/>
                <a:cs typeface="Arial" pitchFamily="34" charset="0"/>
              </a:rPr>
              <a:t>	Héra byla 3. manželka Dia (po </a:t>
            </a:r>
            <a:r>
              <a:rPr lang="cs-CZ" sz="1500" dirty="0" err="1" smtClean="0">
                <a:latin typeface="Arial" pitchFamily="34" charset="0"/>
                <a:cs typeface="Arial" pitchFamily="34" charset="0"/>
              </a:rPr>
              <a:t>Métidě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 a Themidě). Zeus si vzal Héru za manželku bez vědomí rodičů.</a:t>
            </a:r>
          </a:p>
          <a:p>
            <a:pPr>
              <a:buNone/>
            </a:pPr>
            <a:r>
              <a:rPr lang="cs-CZ" sz="1500" dirty="0" smtClean="0">
                <a:latin typeface="Arial" pitchFamily="34" charset="0"/>
                <a:cs typeface="Arial" pitchFamily="34" charset="0"/>
              </a:rPr>
              <a:t>       Héra byla uctívaná na vrcholcích hor, kde ji lidé prosili o déšť. Z toho důvodu byla Diovi a Héře připisována vláda nad úrodou, jež měla podle podání mýtů vzejít z jejich posvátného sňatku. Héra byla také bohyní měsíce. </a:t>
            </a:r>
          </a:p>
          <a:p>
            <a:pPr>
              <a:buNone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      Héra měla prudkou, žárlivou a mstivou povahu.</a:t>
            </a:r>
            <a:r>
              <a:rPr lang="cs-CZ" sz="1500" dirty="0">
                <a:latin typeface="Arial" pitchFamily="34" charset="0"/>
                <a:cs typeface="Arial" pitchFamily="34" charset="0"/>
              </a:rPr>
              <a:t> V Trojské válce podporovala 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Řeky.       </a:t>
            </a:r>
            <a:r>
              <a:rPr lang="cs-CZ" sz="1500" dirty="0">
                <a:latin typeface="Arial" pitchFamily="34" charset="0"/>
                <a:cs typeface="Arial" pitchFamily="34" charset="0"/>
              </a:rPr>
              <a:t/>
            </a:r>
            <a:br>
              <a:rPr lang="cs-CZ" sz="1500" dirty="0">
                <a:latin typeface="Arial" pitchFamily="34" charset="0"/>
                <a:cs typeface="Arial" pitchFamily="34" charset="0"/>
              </a:rPr>
            </a:br>
            <a:r>
              <a:rPr lang="cs-CZ" sz="1500" dirty="0" smtClean="0">
                <a:latin typeface="Arial" pitchFamily="34" charset="0"/>
                <a:cs typeface="Arial" pitchFamily="34" charset="0"/>
              </a:rPr>
              <a:t>Jejím oblíbeným městem byl </a:t>
            </a:r>
            <a:r>
              <a:rPr lang="cs-CZ" sz="1500" dirty="0" err="1" smtClean="0">
                <a:latin typeface="Arial" pitchFamily="34" charset="0"/>
                <a:cs typeface="Arial" pitchFamily="34" charset="0"/>
              </a:rPr>
              <a:t>Argos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 (chrám </a:t>
            </a:r>
            <a:r>
              <a:rPr lang="cs-CZ" sz="1500" dirty="0" err="1" smtClean="0">
                <a:latin typeface="Arial" pitchFamily="34" charset="0"/>
                <a:cs typeface="Arial" pitchFamily="34" charset="0"/>
              </a:rPr>
              <a:t>Héraion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>
              <a:buNone/>
            </a:pPr>
            <a:r>
              <a:rPr lang="cs-CZ" sz="1500" dirty="0" smtClean="0">
                <a:latin typeface="Arial" pitchFamily="34" charset="0"/>
                <a:cs typeface="Arial" pitchFamily="34" charset="0"/>
              </a:rPr>
              <a:t>       Byla uctívána nejvíce v Argu, v Mykénách a ve Spartě, které se považují za její nejmilejší místa. Dále byla ctěna v Arkadii, v </a:t>
            </a:r>
            <a:r>
              <a:rPr lang="cs-CZ" sz="1500" dirty="0" err="1" smtClean="0">
                <a:latin typeface="Arial" pitchFamily="34" charset="0"/>
                <a:cs typeface="Arial" pitchFamily="34" charset="0"/>
              </a:rPr>
              <a:t>Korinthu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, na Samu i jinde. </a:t>
            </a:r>
          </a:p>
          <a:p>
            <a:pPr>
              <a:buNone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      Obřady při slavnostech směřovaly hlavně k označení jejího sňatku a manželství s Diem. Byla zobrazována se závojem jako symbolem manželství. </a:t>
            </a:r>
          </a:p>
          <a:p>
            <a:pPr>
              <a:buNone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dirty="0" smtClean="0">
                <a:latin typeface="Arial" pitchFamily="34" charset="0"/>
                <a:cs typeface="Arial" pitchFamily="34" charset="0"/>
              </a:rPr>
              <a:t>       </a:t>
            </a:r>
            <a:endParaRPr lang="cs-CZ" sz="1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1124744"/>
            <a:ext cx="63367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Nejstarší 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a nejvýznamnější chrámy jsou zasvěceny právě Héře. </a:t>
            </a:r>
          </a:p>
          <a:p>
            <a:pPr>
              <a:buNone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 smtClean="0">
                <a:latin typeface="Arial" pitchFamily="34" charset="0"/>
                <a:cs typeface="Arial" pitchFamily="34" charset="0"/>
              </a:rPr>
            </a:br>
            <a:r>
              <a:rPr lang="cs-CZ" sz="14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Platajích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v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Boiótii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se konal zvláštní festival známý jako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Daidala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(tj. svátek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daidal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či sošek), a to každých 60 let.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Daidala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(dovedně zhotovené předměty) se nazývaly špalky dřeva opracované na primitivní sochy a pro slavnost jich bylo vyhotoveno 14. Jedna socha byla oblečena jako nevěsta a nesena v procesí na vrchol hory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Kithairónu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, kde se konala bohoslužba zakončená velkou hranicí, na níž byla všechna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daidala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spálena. Mýtus, který vysvětloval rituál, stanovil, že Héra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Zeus se pohádali, a poté Zeus, který měl dřevěnou panenku oblečenou jako nevěstu, oznámil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,že 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se chystá znovu oženit. Pak Héra vyběhla z úkrytu na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Kythairónu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, aby napadla svou sokyni, ale když odhalila podvod, šťastně se usmířila se svým mužem. Nicméně „Nevěsta“ byla spálena.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1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Rodokmen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27784" y="3933056"/>
            <a:ext cx="1008112" cy="360040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Héra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211960" y="3933056"/>
            <a:ext cx="1008112" cy="360040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Zeus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012784" y="2996952"/>
            <a:ext cx="1224136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Rheia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55576" y="2276872"/>
            <a:ext cx="2520280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Eurynoma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had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Ofión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644008" y="2276872"/>
            <a:ext cx="2016224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Uran a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Gaia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71600" y="4869160"/>
            <a:ext cx="1440160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Héfaistos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450071" y="4869160"/>
            <a:ext cx="1728192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Áres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211960" y="4869160"/>
            <a:ext cx="1440160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Hébé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5691150" y="4869160"/>
            <a:ext cx="1440160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Eileithýia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Přímá spojovací šipka 17"/>
          <p:cNvCxnSpPr/>
          <p:nvPr/>
        </p:nvCxnSpPr>
        <p:spPr>
          <a:xfrm>
            <a:off x="2771800" y="2564904"/>
            <a:ext cx="360040" cy="4320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H="1">
            <a:off x="4932040" y="2564904"/>
            <a:ext cx="360040" cy="4320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4391980" y="2989337"/>
            <a:ext cx="1296144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Kronos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Přímá spojovací šipka 25"/>
          <p:cNvCxnSpPr>
            <a:stCxn id="9" idx="3"/>
            <a:endCxn id="24" idx="1"/>
          </p:cNvCxnSpPr>
          <p:nvPr/>
        </p:nvCxnSpPr>
        <p:spPr>
          <a:xfrm flipV="1">
            <a:off x="3236920" y="3133353"/>
            <a:ext cx="1155060" cy="761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stCxn id="7" idx="3"/>
            <a:endCxn id="8" idx="1"/>
          </p:cNvCxnSpPr>
          <p:nvPr/>
        </p:nvCxnSpPr>
        <p:spPr>
          <a:xfrm>
            <a:off x="3635896" y="4113076"/>
            <a:ext cx="576064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 flipH="1">
            <a:off x="2123728" y="4113076"/>
            <a:ext cx="1800200" cy="75608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 flipH="1">
            <a:off x="3599892" y="4113076"/>
            <a:ext cx="324036" cy="75608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/>
          <p:nvPr/>
        </p:nvCxnSpPr>
        <p:spPr>
          <a:xfrm>
            <a:off x="3923928" y="4113076"/>
            <a:ext cx="1116124" cy="75608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>
            <a:endCxn id="16" idx="0"/>
          </p:cNvCxnSpPr>
          <p:nvPr/>
        </p:nvCxnSpPr>
        <p:spPr>
          <a:xfrm>
            <a:off x="3923928" y="4113076"/>
            <a:ext cx="2487302" cy="75608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638461" y="3525822"/>
            <a:ext cx="1800200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Hádes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5652120" y="3915054"/>
            <a:ext cx="1584176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Poseidon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899592" y="3946866"/>
            <a:ext cx="1512168" cy="28803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Démétér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650490" y="3511860"/>
            <a:ext cx="2016224" cy="360040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Hestie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Přímá spojovací šipka 30"/>
          <p:cNvCxnSpPr>
            <a:endCxn id="21" idx="3"/>
          </p:cNvCxnSpPr>
          <p:nvPr/>
        </p:nvCxnSpPr>
        <p:spPr>
          <a:xfrm flipH="1">
            <a:off x="2438661" y="3158877"/>
            <a:ext cx="1485267" cy="51096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endCxn id="25" idx="3"/>
          </p:cNvCxnSpPr>
          <p:nvPr/>
        </p:nvCxnSpPr>
        <p:spPr>
          <a:xfrm flipH="1">
            <a:off x="2411760" y="3158877"/>
            <a:ext cx="1512168" cy="93200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>
            <a:endCxn id="7" idx="0"/>
          </p:cNvCxnSpPr>
          <p:nvPr/>
        </p:nvCxnSpPr>
        <p:spPr>
          <a:xfrm flipH="1">
            <a:off x="3131840" y="3158877"/>
            <a:ext cx="792088" cy="774179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>
            <a:endCxn id="8" idx="0"/>
          </p:cNvCxnSpPr>
          <p:nvPr/>
        </p:nvCxnSpPr>
        <p:spPr>
          <a:xfrm>
            <a:off x="3957652" y="3158877"/>
            <a:ext cx="758364" cy="774179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/>
          <p:nvPr/>
        </p:nvCxnSpPr>
        <p:spPr>
          <a:xfrm>
            <a:off x="3912401" y="3144019"/>
            <a:ext cx="1726562" cy="47890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šipka 43"/>
          <p:cNvCxnSpPr/>
          <p:nvPr/>
        </p:nvCxnSpPr>
        <p:spPr>
          <a:xfrm>
            <a:off x="3922298" y="3156874"/>
            <a:ext cx="1728192" cy="84609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Podoba v jiných druzích 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 smtClean="0">
                <a:latin typeface="Arial" pitchFamily="34" charset="0"/>
                <a:cs typeface="Arial" pitchFamily="34" charset="0"/>
              </a:rPr>
            </a:b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988840"/>
            <a:ext cx="2555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Chrám bohyně Héry v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Paestu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cs-CZ" dirty="0"/>
          </a:p>
        </p:txBody>
      </p:sp>
      <p:pic>
        <p:nvPicPr>
          <p:cNvPr id="3074" name="Picture 2" descr="http://www.infoglobe.cz/res/data/190/021797_56_262252.jpg?seek=12827004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124744"/>
            <a:ext cx="3661038" cy="1512168"/>
          </a:xfrm>
          <a:prstGeom prst="rect">
            <a:avLst/>
          </a:prstGeom>
          <a:noFill/>
        </p:spPr>
      </p:pic>
      <p:pic>
        <p:nvPicPr>
          <p:cNvPr id="4098" name="Picture 2" descr="http://t2.gstatic.com/images?q=tbn:ANd9GcTGJmqXs2QA1EclqCpQ3VVx496RZK5rub6_H3OavaL6Th42e9q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492896"/>
            <a:ext cx="1584176" cy="2495079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0" y="5373216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Héraion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na Samu 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4" descr="http://fr.questmachine.org/encyclopedie/illustrations/illustrations_articles/article79-1213605923129570475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2852936"/>
            <a:ext cx="2808312" cy="1869283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1187624" y="638132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Héraion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v Olympii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580112" y="5517232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Přímá spojovací šipka 13"/>
          <p:cNvCxnSpPr>
            <a:stCxn id="4098" idx="2"/>
            <a:endCxn id="7" idx="0"/>
          </p:cNvCxnSpPr>
          <p:nvPr/>
        </p:nvCxnSpPr>
        <p:spPr>
          <a:xfrm>
            <a:off x="1115616" y="4987975"/>
            <a:ext cx="508" cy="38524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endCxn id="10" idx="0"/>
          </p:cNvCxnSpPr>
          <p:nvPr/>
        </p:nvCxnSpPr>
        <p:spPr>
          <a:xfrm>
            <a:off x="2195736" y="4725144"/>
            <a:ext cx="108012" cy="165618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flipH="1" flipV="1">
            <a:off x="2483768" y="2204864"/>
            <a:ext cx="648072" cy="7200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ttp://jirik.tk.sweb.cz/archetypy/dalsi/hera_le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1268760"/>
            <a:ext cx="1905000" cy="3790950"/>
          </a:xfrm>
          <a:prstGeom prst="rect">
            <a:avLst/>
          </a:prstGeom>
          <a:noFill/>
        </p:spPr>
      </p:pic>
      <p:cxnSp>
        <p:nvCxnSpPr>
          <p:cNvPr id="21" name="Přímá spojovací šipka 20"/>
          <p:cNvCxnSpPr/>
          <p:nvPr/>
        </p:nvCxnSpPr>
        <p:spPr>
          <a:xfrm flipH="1">
            <a:off x="8100392" y="5085184"/>
            <a:ext cx="360040" cy="100811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148064" y="6021288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Socha Héry s neantickou korunkou v zámeckém parku v Lednici.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10266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2780928"/>
            <a:ext cx="1368152" cy="2047307"/>
          </a:xfrm>
          <a:prstGeom prst="rect">
            <a:avLst/>
          </a:prstGeom>
          <a:noFill/>
        </p:spPr>
      </p:pic>
      <p:sp>
        <p:nvSpPr>
          <p:cNvPr id="25" name="Obdélník 24"/>
          <p:cNvSpPr/>
          <p:nvPr/>
        </p:nvSpPr>
        <p:spPr>
          <a:xfrm>
            <a:off x="2843808" y="5373216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400" dirty="0" smtClean="0">
                <a:latin typeface="Arial" pitchFamily="34" charset="0"/>
                <a:cs typeface="Arial" pitchFamily="34" charset="0"/>
              </a:rPr>
              <a:t>Hlava bohyně Héry, mramor, z doby kolem roku -420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Přímá spojovací šipka 31"/>
          <p:cNvCxnSpPr>
            <a:stCxn id="6" idx="2"/>
          </p:cNvCxnSpPr>
          <p:nvPr/>
        </p:nvCxnSpPr>
        <p:spPr>
          <a:xfrm flipH="1">
            <a:off x="5580112" y="4828235"/>
            <a:ext cx="108012" cy="54498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Pracovní list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Křížovka: </a:t>
            </a:r>
          </a:p>
          <a:p>
            <a:pPr marL="0" indent="0">
              <a:buNone/>
            </a:pP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67961"/>
              </p:ext>
            </p:extLst>
          </p:nvPr>
        </p:nvGraphicFramePr>
        <p:xfrm>
          <a:off x="395536" y="1556792"/>
          <a:ext cx="6261304" cy="1927860"/>
        </p:xfrm>
        <a:graphic>
          <a:graphicData uri="http://schemas.openxmlformats.org/drawingml/2006/table">
            <a:tbl>
              <a:tblPr firstRow="1" firstCol="1" bandRow="1"/>
              <a:tblGrid>
                <a:gridCol w="388298"/>
                <a:gridCol w="398410"/>
                <a:gridCol w="406500"/>
                <a:gridCol w="399084"/>
                <a:gridCol w="388972"/>
                <a:gridCol w="388972"/>
                <a:gridCol w="388972"/>
                <a:gridCol w="388972"/>
                <a:gridCol w="388972"/>
                <a:gridCol w="388972"/>
                <a:gridCol w="388972"/>
                <a:gridCol w="388972"/>
                <a:gridCol w="388972"/>
                <a:gridCol w="388972"/>
                <a:gridCol w="389646"/>
                <a:gridCol w="389646"/>
              </a:tblGrid>
              <a:tr h="103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3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3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3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3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3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3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3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3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Obdélník 9"/>
          <p:cNvSpPr/>
          <p:nvPr/>
        </p:nvSpPr>
        <p:spPr>
          <a:xfrm>
            <a:off x="395536" y="3573016"/>
            <a:ext cx="7416824" cy="2945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Héra vládla mlhám, bouřím a ………..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Jméno pradědečka Héry (hada)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Název novoroční slavnosti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Bydliště Héry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Symbol/atribut Héry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Jméno matky Héry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Jméno dcery Héry a Dia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Manžel a bratr Héry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Jméno otce Héry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Héra je patronkou ………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400" dirty="0">
                <a:latin typeface="Arial" pitchFamily="34" charset="0"/>
                <a:ea typeface="Calibri"/>
                <a:cs typeface="Arial" pitchFamily="34" charset="0"/>
              </a:rPr>
              <a:t>Tajenka: 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585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Pracovní list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Čtyřsměrka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699586"/>
              </p:ext>
            </p:extLst>
          </p:nvPr>
        </p:nvGraphicFramePr>
        <p:xfrm>
          <a:off x="827584" y="1988841"/>
          <a:ext cx="4680521" cy="2232243"/>
        </p:xfrm>
        <a:graphic>
          <a:graphicData uri="http://schemas.openxmlformats.org/drawingml/2006/table">
            <a:tbl>
              <a:tblPr firstRow="1" firstCol="1" bandRow="1"/>
              <a:tblGrid>
                <a:gridCol w="389731"/>
                <a:gridCol w="396304"/>
                <a:gridCol w="400060"/>
                <a:gridCol w="385974"/>
                <a:gridCol w="378461"/>
                <a:gridCol w="407574"/>
                <a:gridCol w="389731"/>
                <a:gridCol w="397243"/>
                <a:gridCol w="378461"/>
                <a:gridCol w="408512"/>
                <a:gridCol w="368131"/>
                <a:gridCol w="380339"/>
              </a:tblGrid>
              <a:tr h="24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55576" y="4437111"/>
            <a:ext cx="7488832" cy="206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a typeface="Calibri"/>
                <a:cs typeface="Times New Roman"/>
              </a:rPr>
              <a:t>Bůh, manželství, Kronos, bohyně, počasí, mlha, Olymp, páv, </a:t>
            </a:r>
            <a:r>
              <a:rPr lang="cs-CZ" dirty="0" err="1">
                <a:ea typeface="Calibri"/>
                <a:cs typeface="Times New Roman"/>
              </a:rPr>
              <a:t>Héfaistos</a:t>
            </a:r>
            <a:r>
              <a:rPr lang="cs-CZ" dirty="0">
                <a:ea typeface="Calibri"/>
                <a:cs typeface="Times New Roman"/>
              </a:rPr>
              <a:t>, </a:t>
            </a:r>
            <a:r>
              <a:rPr lang="cs-CZ" dirty="0" err="1">
                <a:ea typeface="Calibri"/>
                <a:cs typeface="Times New Roman"/>
              </a:rPr>
              <a:t>Hébé</a:t>
            </a:r>
            <a:r>
              <a:rPr lang="cs-CZ" dirty="0">
                <a:ea typeface="Calibri"/>
                <a:cs typeface="Times New Roman"/>
              </a:rPr>
              <a:t>, </a:t>
            </a:r>
            <a:r>
              <a:rPr lang="cs-CZ" dirty="0" err="1">
                <a:ea typeface="Calibri"/>
                <a:cs typeface="Times New Roman"/>
              </a:rPr>
              <a:t>Rheia</a:t>
            </a:r>
            <a:r>
              <a:rPr lang="cs-CZ" dirty="0">
                <a:ea typeface="Calibri"/>
                <a:cs typeface="Times New Roman"/>
              </a:rPr>
              <a:t>, Zeus, žezlo, kukačka, Héra, Áres, jablko, blesk, jeřáb, </a:t>
            </a:r>
            <a:r>
              <a:rPr lang="cs-CZ" dirty="0" smtClean="0">
                <a:ea typeface="Calibri"/>
                <a:cs typeface="Times New Roman"/>
              </a:rPr>
              <a:t>žena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/>
              <a:t>Tajenka :  …………………………………………………………………………………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45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</TotalTime>
  <Words>510</Words>
  <Application>Microsoft Office PowerPoint</Application>
  <PresentationFormat>Předvádění na obrazovce (4:3)</PresentationFormat>
  <Paragraphs>375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Bohyně Héra</vt:lpstr>
      <vt:lpstr>Bohyně Héra</vt:lpstr>
      <vt:lpstr>Prezentace aplikace PowerPoint</vt:lpstr>
      <vt:lpstr>Rodokmen</vt:lpstr>
      <vt:lpstr>Podoba v jiných druzích umění</vt:lpstr>
      <vt:lpstr>Pracovní list</vt:lpstr>
      <vt:lpstr>Pracovní list</vt:lpstr>
      <vt:lpstr>Bibliografická citace zdrojů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Bohyně Héra</dc:title>
  <dc:creator>rodina</dc:creator>
  <cp:lastModifiedBy>uživatel</cp:lastModifiedBy>
  <cp:revision>90</cp:revision>
  <cp:lastPrinted>2014-02-17T15:28:46Z</cp:lastPrinted>
  <dcterms:created xsi:type="dcterms:W3CDTF">2013-01-03T16:37:22Z</dcterms:created>
  <dcterms:modified xsi:type="dcterms:W3CDTF">2015-03-01T15:26:46Z</dcterms:modified>
</cp:coreProperties>
</file>